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8" r:id="rId20"/>
    <p:sldId id="279" r:id="rId21"/>
    <p:sldId id="280" r:id="rId22"/>
    <p:sldId id="281" r:id="rId23"/>
    <p:sldId id="282" r:id="rId24"/>
    <p:sldId id="284" r:id="rId25"/>
    <p:sldId id="288" r:id="rId26"/>
    <p:sldId id="290" r:id="rId27"/>
    <p:sldId id="292" r:id="rId28"/>
    <p:sldId id="294" r:id="rId29"/>
    <p:sldId id="298" r:id="rId30"/>
    <p:sldId id="300" r:id="rId31"/>
    <p:sldId id="302" r:id="rId32"/>
    <p:sldId id="304" r:id="rId33"/>
    <p:sldId id="306" r:id="rId34"/>
    <p:sldId id="308" r:id="rId35"/>
    <p:sldId id="310" r:id="rId36"/>
    <p:sldId id="312" r:id="rId37"/>
    <p:sldId id="314" r:id="rId38"/>
    <p:sldId id="316" r:id="rId39"/>
    <p:sldId id="318" r:id="rId40"/>
    <p:sldId id="320" r:id="rId41"/>
    <p:sldId id="322" r:id="rId42"/>
    <p:sldId id="324" r:id="rId43"/>
    <p:sldId id="326" r:id="rId44"/>
    <p:sldId id="276" r:id="rId45"/>
    <p:sldId id="277" r:id="rId4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00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19. 10. 2013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>
                <a:latin typeface="Aharoni" pitchFamily="2" charset="-79"/>
                <a:cs typeface="Aharoni" pitchFamily="2" charset="-79"/>
              </a:rPr>
              <a:t>ZELENINA A OVOCIE</a:t>
            </a:r>
            <a:endParaRPr lang="sk-SK" sz="5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4800" dirty="0" smtClean="0">
                <a:solidFill>
                  <a:srgbClr val="FF0000"/>
                </a:solidFill>
              </a:rPr>
              <a:t>ZŠ s MŠ SEDLICE</a:t>
            </a:r>
            <a:endParaRPr lang="sk-SK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USKUTOČNILI SME: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Výstavu vyrezávaných tekvíc</a:t>
            </a:r>
          </a:p>
          <a:p>
            <a:endParaRPr lang="sk-SK" dirty="0" smtClean="0"/>
          </a:p>
          <a:p>
            <a:r>
              <a:rPr lang="sk-SK" dirty="0" smtClean="0"/>
              <a:t>Prednášku v školskej jedálni</a:t>
            </a:r>
          </a:p>
          <a:p>
            <a:endParaRPr lang="sk-SK" dirty="0" smtClean="0"/>
          </a:p>
          <a:p>
            <a:r>
              <a:rPr lang="sk-SK" dirty="0" smtClean="0"/>
              <a:t>Ochutnávku  rôznych druhov ovocia a zeleniny</a:t>
            </a:r>
          </a:p>
          <a:p>
            <a:endParaRPr lang="sk-SK" dirty="0" smtClean="0"/>
          </a:p>
          <a:p>
            <a:r>
              <a:rPr lang="sk-SK" dirty="0" smtClean="0"/>
              <a:t>Zapojení všetci žiaci školy</a:t>
            </a:r>
            <a:endParaRPr lang="sk-SK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Súťažná výstavka vyrezávaných tekvíc</a:t>
            </a:r>
            <a:endParaRPr lang="sk-SK" b="1" dirty="0"/>
          </a:p>
        </p:txBody>
      </p:sp>
      <p:pic>
        <p:nvPicPr>
          <p:cNvPr id="1026" name="Picture 2" descr="C:\Users\Gabika\Desktop\racio týždeň\P1010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0203" r="754"/>
          <a:stretch>
            <a:fillRect/>
          </a:stretch>
        </p:blipFill>
        <p:spPr bwMode="auto">
          <a:xfrm>
            <a:off x="1554691" y="1524000"/>
            <a:ext cx="6522509" cy="46021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50" name="Picture 2" descr="C:\Users\Gabika\Desktop\racio týždeň\P10100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7092" y="762000"/>
            <a:ext cx="8097308" cy="53641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C:\Users\Gabika\Desktop\racio týždeň\P1010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" y="457200"/>
            <a:ext cx="7772400" cy="56689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C:\Users\Gabika\Desktop\racio týždeň\P10100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102"/>
          <a:stretch>
            <a:fillRect/>
          </a:stretch>
        </p:blipFill>
        <p:spPr bwMode="auto">
          <a:xfrm>
            <a:off x="838200" y="609600"/>
            <a:ext cx="7696199" cy="55165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Prednáška v školskej jedálni</a:t>
            </a:r>
            <a:endParaRPr lang="sk-SK" b="1" dirty="0"/>
          </a:p>
        </p:txBody>
      </p:sp>
      <p:pic>
        <p:nvPicPr>
          <p:cNvPr id="5122" name="Picture 2" descr="C:\Users\Gabika\Desktop\racio týždeň\P1010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smtClean="0"/>
              <a:t>...o význame ovocia a zeleniny pre naše zdravie</a:t>
            </a:r>
            <a:endParaRPr lang="sk-SK" b="1" dirty="0"/>
          </a:p>
        </p:txBody>
      </p:sp>
      <p:pic>
        <p:nvPicPr>
          <p:cNvPr id="7170" name="Picture 2" descr="C:\Users\Gabika\Desktop\racio týždeň\P10100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Pozorne počúvame</a:t>
            </a:r>
            <a:endParaRPr lang="sk-SK" b="1" dirty="0"/>
          </a:p>
        </p:txBody>
      </p:sp>
      <p:pic>
        <p:nvPicPr>
          <p:cNvPr id="8194" name="Picture 2" descr="C:\Users\Gabika\Desktop\racio týždeň\P10100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Pripravené dobroty</a:t>
            </a:r>
            <a:endParaRPr lang="sk-SK" b="1" dirty="0"/>
          </a:p>
        </p:txBody>
      </p:sp>
      <p:pic>
        <p:nvPicPr>
          <p:cNvPr id="9218" name="Picture 2" descr="C:\Users\Gabika\Desktop\racio týždeň\P1010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Kúzla našej pani kuchárky</a:t>
            </a:r>
            <a:endParaRPr lang="sk-SK" b="1" dirty="0"/>
          </a:p>
        </p:txBody>
      </p:sp>
      <p:pic>
        <p:nvPicPr>
          <p:cNvPr id="10242" name="Picture 2" descr="C:\Users\Gabika\Desktop\racio týždeň\P101003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1266" name="Picture 2" descr="C:\Users\Gabika\Desktop\racio týždeň\P10100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990600"/>
            <a:ext cx="6034617" cy="513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2290" name="Picture 2" descr="C:\Users\Gabika\Desktop\racio týždeň\P10100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609600"/>
            <a:ext cx="6751109" cy="5516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4338" name="Picture 2" descr="C:\Users\Gabika\Desktop\racio týždeň\P1010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914400"/>
            <a:ext cx="6034617" cy="521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5362" name="Picture 2" descr="C:\Users\Gabika\Desktop\racio týždeň\P101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143000"/>
            <a:ext cx="6034617" cy="4983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b="1" dirty="0" smtClean="0"/>
              <a:t>Bez slov</a:t>
            </a:r>
            <a:endParaRPr lang="sk-SK" sz="4800" b="1" dirty="0"/>
          </a:p>
        </p:txBody>
      </p:sp>
      <p:pic>
        <p:nvPicPr>
          <p:cNvPr id="16386" name="Picture 2" descr="C:\Users\Gabika\Desktop\racio týždeň\P1010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828800"/>
            <a:ext cx="6034617" cy="4297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/>
              <a:t>Hádame názvy </a:t>
            </a:r>
            <a:endParaRPr lang="sk-SK" b="1" dirty="0"/>
          </a:p>
        </p:txBody>
      </p:sp>
      <p:pic>
        <p:nvPicPr>
          <p:cNvPr id="17410" name="Picture 2" descr="C:\Users\Gabika\Desktop\racio týždeň\P101005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 err="1" smtClean="0"/>
              <a:t>Mňam</a:t>
            </a:r>
            <a:r>
              <a:rPr lang="sk-SK" b="1" dirty="0" smtClean="0"/>
              <a:t>, </a:t>
            </a:r>
            <a:r>
              <a:rPr lang="sk-SK" b="1" dirty="0" err="1" smtClean="0"/>
              <a:t>zeleninka</a:t>
            </a:r>
            <a:r>
              <a:rPr lang="sk-SK" b="1" dirty="0" smtClean="0"/>
              <a:t>  a ovocie nám chutia</a:t>
            </a:r>
            <a:endParaRPr lang="sk-SK" b="1" dirty="0"/>
          </a:p>
        </p:txBody>
      </p:sp>
      <p:pic>
        <p:nvPicPr>
          <p:cNvPr id="18434" name="Picture 2" descr="C:\Users\Gabika\Desktop\racio týždeň\P10100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6562"/>
          </a:xfrm>
        </p:spPr>
        <p:txBody>
          <a:bodyPr>
            <a:normAutofit/>
          </a:bodyPr>
          <a:lstStyle/>
          <a:p>
            <a:r>
              <a:rPr lang="sk-SK" dirty="0" smtClean="0"/>
              <a:t>Oboznámili sme sa aj s novými druhmi ovocia a zeleniny pri vytváraní prezentácie Abeceda v záhrade, </a:t>
            </a:r>
            <a:r>
              <a:rPr lang="sk-SK" dirty="0" err="1" smtClean="0"/>
              <a:t>napr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endParaRPr lang="sk-SK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Daniela </a:t>
            </a:r>
            <a:r>
              <a:rPr lang="sk-SK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Sykorová</a:t>
            </a:r>
            <a:endParaRPr lang="sk-SK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sk-SK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                       </a:t>
            </a:r>
            <a:r>
              <a:rPr lang="sk-SK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Abeceda v záhrade </a:t>
            </a:r>
            <a:endParaRPr lang="sk-SK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sk-SK" dirty="0" smtClean="0"/>
              <a:t>     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   ako avokádo </a:t>
            </a:r>
            <a:endParaRPr lang="sk-SK" dirty="0"/>
          </a:p>
        </p:txBody>
      </p:sp>
      <p:pic>
        <p:nvPicPr>
          <p:cNvPr id="4" name="Zástupný symbol obsahu 3" descr="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048000"/>
            <a:ext cx="3886200" cy="3293269"/>
          </a:xfrm>
        </p:spPr>
      </p:pic>
      <p:sp>
        <p:nvSpPr>
          <p:cNvPr id="6" name="Obdĺžnik 5"/>
          <p:cNvSpPr/>
          <p:nvPr/>
        </p:nvSpPr>
        <p:spPr>
          <a:xfrm>
            <a:off x="4114800" y="14478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Toto ovocie pochádza z južnej Ameriky. Hrobové nálezy z Mexika vyvolali domnienky, že avokádo sa tam pestovalo už pred 9 000 rokmi. Avokádo, patriace do čeľade </a:t>
            </a:r>
            <a:r>
              <a:rPr lang="sk-SK" sz="2000" dirty="0" err="1" smtClean="0"/>
              <a:t>vavrínovitých</a:t>
            </a:r>
            <a:r>
              <a:rPr lang="sk-SK" sz="2000" dirty="0" smtClean="0"/>
              <a:t>, sa od objavenia v 15. storočí šírilo iba veľmi pomaly.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B </a:t>
            </a:r>
            <a:r>
              <a:rPr lang="sk-SK" b="1" cap="none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ako brokolica </a:t>
            </a:r>
            <a:endParaRPr lang="sk-SK" b="1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Obdĺžnik 4"/>
          <p:cNvSpPr/>
          <p:nvPr/>
        </p:nvSpPr>
        <p:spPr>
          <a:xfrm>
            <a:off x="2608096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.</a:t>
            </a:r>
            <a:endParaRPr lang="sk-SK" dirty="0"/>
          </a:p>
        </p:txBody>
      </p:sp>
      <p:pic>
        <p:nvPicPr>
          <p:cNvPr id="15" name="Zástupný symbol obsahu 14" descr="1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971800"/>
            <a:ext cx="3505200" cy="2971800"/>
          </a:xfrm>
        </p:spPr>
      </p:pic>
      <p:sp>
        <p:nvSpPr>
          <p:cNvPr id="18" name="Obdĺžnik 17"/>
          <p:cNvSpPr/>
          <p:nvPr/>
        </p:nvSpPr>
        <p:spPr>
          <a:xfrm>
            <a:off x="4343400" y="11430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Brokolica vznikla z divoko rastúcich druhov v oblasti Stredozemného mora. Jej domovom je pravdepodobne Apeninský polostrov. Pestovala sa vraj už v stredoveku a do súčasnej podoby ju vyšľachtili Taliani. Do Francúzska sa dostala na začiatku 16. storočia v batožine Kataríny </a:t>
            </a:r>
            <a:r>
              <a:rPr lang="sk-SK" sz="2000" dirty="0" err="1" smtClean="0"/>
              <a:t>Medicejskej</a:t>
            </a:r>
            <a:r>
              <a:rPr lang="sk-SK" sz="2000" dirty="0" smtClean="0"/>
              <a:t> pod názvom "taliansky špargľu".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       C ako cícer</a:t>
            </a:r>
            <a:endParaRPr lang="sk-SK" b="1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Zástupný symbol obsahu 6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62200"/>
            <a:ext cx="3810000" cy="3505200"/>
          </a:xfrm>
        </p:spPr>
      </p:pic>
      <p:sp>
        <p:nvSpPr>
          <p:cNvPr id="8" name="Obdĺžnik 7"/>
          <p:cNvSpPr/>
          <p:nvPr/>
        </p:nvSpPr>
        <p:spPr>
          <a:xfrm>
            <a:off x="4572000" y="106680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Historici odhadujú cíceru viac ako 7500 rokov, na tanieroch ho mali už v antike. V stredoveku sa rozšíril aj do Európy, najprv do kuchýň chudobnejších vrstiev na dedinách, neskôr si našiel svoje miesto aj v mestskej gastronómii. Dnes je cícer veľmi obľúbený najmä v kuchyniach Španielska, Talianska, Francúzska a Grécka, výnimočné postavenie tiež zastáva v arabských a balkánskych krajinách.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      D ako </a:t>
            </a:r>
            <a:r>
              <a:rPr lang="sk-SK" b="1" cap="none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durian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sk-SK" b="1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Zástupný symbol obsahu 3" descr="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67000"/>
            <a:ext cx="4191000" cy="3714750"/>
          </a:xfrm>
        </p:spPr>
      </p:pic>
      <p:sp>
        <p:nvSpPr>
          <p:cNvPr id="5" name="Obdĺžnik 4"/>
          <p:cNvSpPr/>
          <p:nvPr/>
        </p:nvSpPr>
        <p:spPr>
          <a:xfrm>
            <a:off x="3886200" y="15240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err="1" smtClean="0"/>
              <a:t>Durian</a:t>
            </a:r>
            <a:r>
              <a:rPr lang="sk-SK" sz="2000" dirty="0" smtClean="0"/>
              <a:t> pochádza pôvodne z Malajzie a Indonézie, dnes je však rozšírený po celej juhovýchodnej Ázii.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 ako egreš        </a:t>
            </a:r>
            <a:endParaRPr lang="sk-SK" b="1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Zástupný symbol obsahu 3" descr="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2362200"/>
            <a:ext cx="3581400" cy="3238500"/>
          </a:xfrm>
        </p:spPr>
      </p:pic>
      <p:sp>
        <p:nvSpPr>
          <p:cNvPr id="5" name="Obdĺžnik 4"/>
          <p:cNvSpPr/>
          <p:nvPr/>
        </p:nvSpPr>
        <p:spPr>
          <a:xfrm>
            <a:off x="4343400" y="12192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Prvé záznamy o pestovaní egrešov pochádzajú z 15. storočia z oblasti pri Moskve, ale pestovali ich už skôr, v kláštoroch na území dnešného Ruska. V Európe sa rozšírili v druhej polovici 16. storočia najmä vo Francúzsku. Už vtedy poznali viac ako 70 odrôd. O 50 rokov neskôr bolo známych viac ako 700 odrôd. Stromové egreše sa začali "vyrábať" v Česku v druhej polovici 19. storočia, keď sa na ríbezľu zlatú štepil egreš. 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F ako fazuľa</a:t>
            </a:r>
            <a:endParaRPr lang="sk-SK" dirty="0"/>
          </a:p>
        </p:txBody>
      </p:sp>
      <p:pic>
        <p:nvPicPr>
          <p:cNvPr id="9" name="Zástupný symbol obsahu 8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286000"/>
            <a:ext cx="3048000" cy="3505200"/>
          </a:xfrm>
        </p:spPr>
      </p:pic>
      <p:sp>
        <p:nvSpPr>
          <p:cNvPr id="10" name="Obdĺžnik 9"/>
          <p:cNvSpPr/>
          <p:nvPr/>
        </p:nvSpPr>
        <p:spPr>
          <a:xfrm>
            <a:off x="4267200" y="12954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Už pred 6000 rokmi pestovali fazuľu indiánske kmene v Mexiku a Peru; odtiaľto sa fazuľa vďaka svojej nenáročnosti rozšírila do celého sveta, prispôsobujúc sa rôznym klimatickým podmienkam. Vznikol tak celý rad kultivarov - od malých lahôdkových strukov až po dužinaté bôby a veľké struky</a:t>
            </a:r>
            <a:r>
              <a:rPr lang="sk-SK" dirty="0" smtClean="0"/>
              <a:t>.</a:t>
            </a:r>
            <a:endParaRPr lang="sk-SK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 ako granátové jablko </a:t>
            </a:r>
            <a:endParaRPr lang="sk-SK" b="1" cap="none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Zástupný symbol obsahu 3" descr="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438400"/>
            <a:ext cx="3733800" cy="3267075"/>
          </a:xfrm>
        </p:spPr>
      </p:pic>
      <p:sp>
        <p:nvSpPr>
          <p:cNvPr id="5" name="Obdĺžnik 4"/>
          <p:cNvSpPr/>
          <p:nvPr/>
        </p:nvSpPr>
        <p:spPr>
          <a:xfrm>
            <a:off x="4114800" y="12192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Granátové jablko existuje už od čias staroveku. Pôvod má v Ázii, presnejšie v oblasti idúcej od dnešného Iránu až po úpätie Himalájí v Indii. Odtiaľ sa pestovaním rozšírilo až do Európy, najmä do krajín nachádzajúcich sa pri Stredozemnom mori. Pre svoj exotický vzhľad, vysokú výživovú hodnotu a lahodnú chuť je spájané so zdravím, láskou a zmyselnosťou.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 AKO HRUŠKA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 descr="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2514600"/>
            <a:ext cx="3733800" cy="3457575"/>
          </a:xfrm>
        </p:spPr>
      </p:pic>
      <p:sp>
        <p:nvSpPr>
          <p:cNvPr id="5" name="Obdĺžnik 4"/>
          <p:cNvSpPr/>
          <p:nvPr/>
        </p:nvSpPr>
        <p:spPr>
          <a:xfrm>
            <a:off x="4191000" y="121920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Hruška pochádza pôvodne z Európy a Ázie. Prvé šľachtené odrody rástli údajne už pred 3 000 rokmi na gréckom </a:t>
            </a:r>
            <a:r>
              <a:rPr lang="sk-SK" sz="2000" dirty="0" err="1" smtClean="0"/>
              <a:t>Peleponéz</a:t>
            </a:r>
            <a:r>
              <a:rPr lang="sk-SK" sz="2000" dirty="0" smtClean="0"/>
              <a:t>. Nadšenými pestovateľmi boli Rimania, ktorí rozlišovali 40 rozličných odrôd podľa ich špecifických vlastností. V strednej Európe bolo pestovanie ovocia záležitosťou kláštorov prevažne. Hrušky boli v tomto čase ešte úplne tvrdé, pretože boli určené na varenie. Surové hrušky boli považované za povážlivé, dokonca až jedovaté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J ako jablko</a:t>
            </a:r>
            <a:endParaRPr lang="sk-SK" dirty="0"/>
          </a:p>
        </p:txBody>
      </p:sp>
      <p:pic>
        <p:nvPicPr>
          <p:cNvPr id="4" name="Zástupný symbol obsahu 3" descr="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3429000"/>
            <a:ext cx="3276600" cy="2505075"/>
          </a:xfrm>
        </p:spPr>
      </p:pic>
      <p:sp>
        <p:nvSpPr>
          <p:cNvPr id="5" name="Obdĺžnik 4"/>
          <p:cNvSpPr/>
          <p:nvPr/>
        </p:nvSpPr>
        <p:spPr>
          <a:xfrm>
            <a:off x="3657600" y="16764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Za pravlasť jablka, ktoré sa ráta do ovocného druhu </a:t>
            </a:r>
            <a:r>
              <a:rPr lang="sk-SK" sz="2000" dirty="0" err="1" smtClean="0"/>
              <a:t>jadrovín</a:t>
            </a:r>
            <a:r>
              <a:rPr lang="sk-SK" sz="2000" dirty="0" smtClean="0"/>
              <a:t>, sa považuje juhozápad Číny. Jabloň je najstaršou kultúrnou rastlinou, patriacou do čeľade </a:t>
            </a:r>
            <a:r>
              <a:rPr lang="sk-SK" sz="2000" dirty="0" err="1" smtClean="0"/>
              <a:t>ružokvetých</a:t>
            </a:r>
            <a:r>
              <a:rPr lang="sk-SK" sz="2000" dirty="0" smtClean="0"/>
              <a:t>. Pravdepodobne mutáciou a krížením divo rastúcich druhov vznikli prvé jedlé kultúrne odrody s veľkými plodmi.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K ako kapusta </a:t>
            </a:r>
            <a:endParaRPr lang="sk-SK" dirty="0"/>
          </a:p>
        </p:txBody>
      </p:sp>
      <p:pic>
        <p:nvPicPr>
          <p:cNvPr id="4" name="Zástupný symbol obsahu 3" descr="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971800"/>
            <a:ext cx="3505200" cy="3200400"/>
          </a:xfrm>
        </p:spPr>
      </p:pic>
      <p:sp>
        <p:nvSpPr>
          <p:cNvPr id="5" name="Obdĺžnik 4"/>
          <p:cNvSpPr/>
          <p:nvPr/>
        </p:nvSpPr>
        <p:spPr>
          <a:xfrm>
            <a:off x="4419600" y="121920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Pôvodné divé formy slúžili na pobrežiach Európy, v krajinách okolo Stredozemného mora, pri Atlantickom oceáne, ale aj v Číne už v kamennej dobe ako potravina. Vyvinuli sa početné druhy, ktorých význam pre zdravie je už tiež dlho známy. Biela hlávková kapusta je u nás najrozšírenejším druhom.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 ako </a:t>
            </a:r>
            <a:r>
              <a:rPr lang="sk-SK" b="1" cap="none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limetka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sk-SK" dirty="0"/>
          </a:p>
        </p:txBody>
      </p:sp>
      <p:pic>
        <p:nvPicPr>
          <p:cNvPr id="4" name="Zástupný symbol obsahu 3" descr="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3200400"/>
            <a:ext cx="3733800" cy="2990850"/>
          </a:xfrm>
        </p:spPr>
      </p:pic>
      <p:sp>
        <p:nvSpPr>
          <p:cNvPr id="5" name="Obdĺžnik 4"/>
          <p:cNvSpPr/>
          <p:nvPr/>
        </p:nvSpPr>
        <p:spPr>
          <a:xfrm>
            <a:off x="4572000" y="11430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Pochádza z juhovýchodnej Ázie, predovšetkým z Malajzie a potrebuje vlhkú tropickú klímu. Jej jadrá priniesli pravdepodobne španielski moreplavci ako semená do Mexika a západnej Indie.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M   ako mrkva </a:t>
            </a:r>
            <a:endParaRPr lang="sk-SK" dirty="0"/>
          </a:p>
        </p:txBody>
      </p:sp>
      <p:pic>
        <p:nvPicPr>
          <p:cNvPr id="4" name="Zástupný symbol obsahu 3" descr="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3124200"/>
            <a:ext cx="4038600" cy="2895600"/>
          </a:xfrm>
        </p:spPr>
      </p:pic>
      <p:sp>
        <p:nvSpPr>
          <p:cNvPr id="5" name="Obdĺžnik 4"/>
          <p:cNvSpPr/>
          <p:nvPr/>
        </p:nvSpPr>
        <p:spPr>
          <a:xfrm>
            <a:off x="4572000" y="12192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Pochádza z južnej Ázie, z oblasti Afganistanu, Iránu a Pakistanu, kde ešte prežívajú jej divý a neskultivovaný zástupcovia a tvoria tak centrum rôznorodosti druhu. História jej rozšírenia nie je celkom jednoznačná. Predpokladá sa, že sa v 10. storočí rozšírila do celej oblasti od Indie po východné Stredomorie. V 12. storočí sa dostala až do západnej Európy a do Číny.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 ako </a:t>
            </a:r>
            <a:r>
              <a:rPr lang="sk-SK" b="1" cap="none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nektarinka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sk-SK" dirty="0"/>
          </a:p>
        </p:txBody>
      </p:sp>
      <p:pic>
        <p:nvPicPr>
          <p:cNvPr id="4" name="Zástupný symbol obsahu 3" descr="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0" y="2819400"/>
            <a:ext cx="3352800" cy="2638425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Existuje niekoľko teórií o vzniku nektárinky. Niekedy sa hovorí o mutácii broskyne, inokedy o </a:t>
            </a:r>
            <a:r>
              <a:rPr lang="sk-SK" sz="2000" dirty="0" err="1" smtClean="0"/>
              <a:t>bastarde</a:t>
            </a:r>
            <a:r>
              <a:rPr lang="sk-SK" sz="2000" dirty="0" smtClean="0"/>
              <a:t>, vzniknutom z mandle a slivky alebo broskyne a mandle, alebo najpravdepodobnejšie z broskyne a slivky. Až pestovaním vylepšeným za posledné desaťročia najmä v USA, zaznamenali nektárinky výrazné zlepšenie chuti a obchodný vzostup.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O ako orech </a:t>
            </a:r>
            <a:endParaRPr lang="sk-SK" dirty="0"/>
          </a:p>
        </p:txBody>
      </p:sp>
      <p:pic>
        <p:nvPicPr>
          <p:cNvPr id="4" name="Zástupný symbol obsahu 3" descr="1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743200"/>
            <a:ext cx="3962400" cy="3124200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Jeho pravlasťou je Ďaleký východ a Himaláje, odkiaľ ho Rimania priniesli do Európy. Dnes rastie vo všetkých miernych pásmach na celom svete.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 ako </a:t>
            </a:r>
            <a:r>
              <a:rPr lang="sk-SK" b="1" cap="none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pôr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sk-SK" dirty="0"/>
          </a:p>
        </p:txBody>
      </p:sp>
      <p:pic>
        <p:nvPicPr>
          <p:cNvPr id="4" name="Zástupný symbol obsahu 3" descr="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2895600"/>
            <a:ext cx="4114800" cy="3000375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Pór je liečivá zelenina pochádzajúca z Prednej Ázie. Jej liečivé účinky sa využívali už v staroveku. Gréci a Rimania ju okrem iného považovali za výborný protijed pri otrave alkoholom.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R ako reďkovka </a:t>
            </a:r>
            <a:endParaRPr lang="sk-SK" dirty="0"/>
          </a:p>
        </p:txBody>
      </p:sp>
      <p:pic>
        <p:nvPicPr>
          <p:cNvPr id="4" name="Zástupný symbol obsahu 3" descr="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3124200"/>
            <a:ext cx="4419600" cy="2800350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Táto zelenina rastie po celom miernom pásme. Zmienky o nej pochádzajú aj zo starovekého Egypta. Otroci pracujúci na pyramídach vraj reďkovku dostávali ako odmenu.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 ako slivka </a:t>
            </a:r>
            <a:endParaRPr lang="sk-SK" dirty="0"/>
          </a:p>
        </p:txBody>
      </p:sp>
      <p:pic>
        <p:nvPicPr>
          <p:cNvPr id="4" name="Zástupný symbol obsahu 3" descr="1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895600"/>
            <a:ext cx="3810000" cy="2581275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História sliviek siaha až do staroveku, jej korene sú v Prednej Ázii. Predpokladá sa, že ju do strednej Európy priviezli križiaci v 12. storočí z Ázie, avšak ich pravlasťou bol Kaukaz.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T ako tekvica </a:t>
            </a:r>
            <a:endParaRPr lang="sk-SK" dirty="0"/>
          </a:p>
        </p:txBody>
      </p:sp>
      <p:pic>
        <p:nvPicPr>
          <p:cNvPr id="4" name="Zástupný symbol obsahu 3" descr="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819400"/>
            <a:ext cx="3581400" cy="2971800"/>
          </a:xfrm>
        </p:spPr>
      </p:pic>
      <p:sp>
        <p:nvSpPr>
          <p:cNvPr id="5" name="Obdĺžnik 4"/>
          <p:cNvSpPr/>
          <p:nvPr/>
        </p:nvSpPr>
        <p:spPr>
          <a:xfrm>
            <a:off x="4343400" y="114300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Objavením Ameriky sa dostala tekvica, najväčšia bobuľa na svete, aj na naše nivy a pláne. Nateraz sa pestuje vo všetkých krajinách v oblasti Stredozemného mora, vo východnej Európe, Ázii a najmä v Južnej a Severnej Amerike.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U ako uhorka</a:t>
            </a:r>
            <a:r>
              <a:rPr lang="sk-SK" dirty="0" smtClean="0"/>
              <a:t> </a:t>
            </a:r>
            <a:endParaRPr lang="sk-SK" dirty="0"/>
          </a:p>
        </p:txBody>
      </p:sp>
      <p:pic>
        <p:nvPicPr>
          <p:cNvPr id="4" name="Zástupný symbol obsahu 3" descr="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667000"/>
            <a:ext cx="4114800" cy="3133725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Prvé písomné zbierky o uhorkách nasvedčujú, že táto chutná, osviežujúca zelenina pochádza z východnej Indie. Asi v 5. storočí pred </a:t>
            </a:r>
            <a:r>
              <a:rPr lang="sk-SK" sz="2000" dirty="0" err="1" smtClean="0"/>
              <a:t>n.l</a:t>
            </a:r>
            <a:r>
              <a:rPr lang="sk-SK" sz="2000" dirty="0" smtClean="0"/>
              <a:t>. začali uhorky pestovať aj Gréci a Rimania. V stredoeurópskom priestore sa uhorky udomácnili až v stredoveku a v súčasnosti tu patria k najrozšírenejším druhom zeleniny.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V ako višňa </a:t>
            </a:r>
            <a:endParaRPr lang="sk-SK" dirty="0"/>
          </a:p>
        </p:txBody>
      </p:sp>
      <p:pic>
        <p:nvPicPr>
          <p:cNvPr id="4" name="Zástupný symbol obsahu 3" descr="1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971800"/>
            <a:ext cx="3810000" cy="2857500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Višňa pochádza z Malej Ázie a pestuje sa oddávna po celej severnej pologuli. Aj u nás sa často sadí v mnohých odrodách pre pikantné ovocie a na krovitých stráňach mnohokrát </a:t>
            </a:r>
            <a:r>
              <a:rPr lang="sk-SK" sz="2000" dirty="0" err="1" smtClean="0"/>
              <a:t>splaňuje</a:t>
            </a:r>
            <a:r>
              <a:rPr lang="sk-SK" sz="2000" dirty="0" smtClean="0"/>
              <a:t>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          </a:t>
            </a:r>
            <a:r>
              <a:rPr lang="sk-SK" b="1" cap="none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Z ako zeler</a:t>
            </a:r>
            <a:endParaRPr lang="sk-SK" dirty="0"/>
          </a:p>
        </p:txBody>
      </p:sp>
      <p:pic>
        <p:nvPicPr>
          <p:cNvPr id="4" name="Zástupný symbol obsahu 3" descr="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209800"/>
            <a:ext cx="2971800" cy="3343275"/>
          </a:xfrm>
        </p:spPr>
      </p:pic>
      <p:sp>
        <p:nvSpPr>
          <p:cNvPr id="5" name="Obdĺžnik 4"/>
          <p:cNvSpPr/>
          <p:nvPr/>
        </p:nvSpPr>
        <p:spPr>
          <a:xfrm>
            <a:off x="4572000" y="106680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sz="2000" dirty="0" smtClean="0"/>
              <a:t>Už v starom Egypte bol zeler používaný ako korenie, ale predovšetkým ako prírodné afrodiziakum. Starí Rimania ho používali k okoreneniu pokrmov. Z listov zhotovovali smútočné vence. K nám prišiel už v rannom stredoveku z Talianska. </a:t>
            </a:r>
            <a:r>
              <a:rPr lang="sk-SK" sz="2000" dirty="0" err="1" smtClean="0"/>
              <a:t>Buľvový</a:t>
            </a:r>
            <a:r>
              <a:rPr lang="sk-SK" sz="2000" dirty="0" smtClean="0"/>
              <a:t> zeler je obľúbený u nás a v strednej Európe, ale v Taliansku, Francúzsku, Španielsku a USA je skoro neznámy a pestuje sa tam zeler stopkový.</a:t>
            </a:r>
            <a:endParaRPr lang="sk-SK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2590800"/>
            <a:ext cx="8229600" cy="1143000"/>
          </a:xfrm>
        </p:spPr>
        <p:txBody>
          <a:bodyPr>
            <a:noAutofit/>
          </a:bodyPr>
          <a:lstStyle/>
          <a:p>
            <a:r>
              <a:rPr lang="sk-SK" sz="7200" b="1" dirty="0" smtClean="0"/>
              <a:t>Ďakujeme za pozornosť!</a:t>
            </a:r>
            <a:endParaRPr lang="sk-SK" sz="72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rmAutofit/>
          </a:bodyPr>
          <a:lstStyle/>
          <a:p>
            <a:r>
              <a:rPr lang="sk-SK" sz="1600" b="1" dirty="0" smtClean="0"/>
              <a:t>Škola</a:t>
            </a:r>
            <a:r>
              <a:rPr lang="sk-SK" sz="1600" dirty="0" smtClean="0"/>
              <a:t>: ZŠ s MŠ Sedlice, Sedlice 3, 08243 Sedlice</a:t>
            </a:r>
            <a:br>
              <a:rPr lang="sk-SK" sz="1600" dirty="0" smtClean="0"/>
            </a:br>
            <a:r>
              <a:rPr lang="sk-SK" sz="1600" b="1" dirty="0" smtClean="0"/>
              <a:t>Kontaktná osoba</a:t>
            </a:r>
            <a:r>
              <a:rPr lang="sk-SK" sz="1600" dirty="0" smtClean="0"/>
              <a:t>: Mgr. Gabriela </a:t>
            </a:r>
            <a:r>
              <a:rPr lang="sk-SK" sz="1600" dirty="0" err="1" smtClean="0"/>
              <a:t>Kotuličová</a:t>
            </a:r>
            <a:r>
              <a:rPr lang="sk-SK" sz="1600" dirty="0" smtClean="0"/>
              <a:t>, </a:t>
            </a:r>
            <a:r>
              <a:rPr lang="sk-SK" sz="1600" dirty="0" err="1" smtClean="0"/>
              <a:t>t.č</a:t>
            </a:r>
            <a:r>
              <a:rPr lang="sk-SK" sz="1600" dirty="0" smtClean="0"/>
              <a:t>. 0907130279, </a:t>
            </a:r>
            <a:r>
              <a:rPr lang="sk-SK" sz="1600" dirty="0" err="1" smtClean="0"/>
              <a:t>e-kontakt</a:t>
            </a:r>
            <a:r>
              <a:rPr lang="sk-SK" sz="1600" dirty="0" smtClean="0"/>
              <a:t>: kotulicova139@gmail.com</a:t>
            </a:r>
            <a:br>
              <a:rPr lang="sk-SK" sz="1600" dirty="0" smtClean="0"/>
            </a:br>
            <a:r>
              <a:rPr lang="sk-SK" sz="1600" dirty="0" smtClean="0"/>
              <a:t> </a:t>
            </a:r>
            <a:br>
              <a:rPr lang="sk-SK" sz="1600" dirty="0" smtClean="0"/>
            </a:br>
            <a:r>
              <a:rPr lang="sk-SK" sz="1600" b="1" dirty="0" smtClean="0"/>
              <a:t>Téma</a:t>
            </a:r>
            <a:r>
              <a:rPr lang="sk-SK" sz="1600" dirty="0" smtClean="0"/>
              <a:t>: </a:t>
            </a:r>
            <a:r>
              <a:rPr lang="sk-SK" sz="1600" b="1" dirty="0" smtClean="0"/>
              <a:t>ZELENINA A OVOCIE</a:t>
            </a:r>
            <a:r>
              <a:rPr lang="sk-SK" sz="1600" dirty="0" smtClean="0"/>
              <a:t/>
            </a:r>
            <a:br>
              <a:rPr lang="sk-SK" sz="1600" dirty="0" smtClean="0"/>
            </a:br>
            <a:r>
              <a:rPr lang="sk-SK" sz="1600" b="1" dirty="0" smtClean="0"/>
              <a:t>Aktivita</a:t>
            </a:r>
            <a:r>
              <a:rPr lang="sk-SK" sz="1600" dirty="0" smtClean="0"/>
              <a:t>: Súťažná výstava vyrezávaných tekvíc, prednáška, ochutnávka, tvorba prezentácií</a:t>
            </a:r>
            <a:br>
              <a:rPr lang="sk-SK" sz="1600" dirty="0" smtClean="0"/>
            </a:br>
            <a:r>
              <a:rPr lang="sk-SK" sz="1600" b="1" dirty="0" smtClean="0"/>
              <a:t>Ročník</a:t>
            </a:r>
            <a:r>
              <a:rPr lang="sk-SK" sz="1600" dirty="0" smtClean="0"/>
              <a:t>: 1.-9.</a:t>
            </a:r>
            <a:br>
              <a:rPr lang="sk-SK" sz="1600" dirty="0" smtClean="0"/>
            </a:br>
            <a:r>
              <a:rPr lang="sk-SK" sz="1600" b="1" dirty="0" smtClean="0"/>
              <a:t>Žiaci podieľajúci sa na príspevku</a:t>
            </a:r>
            <a:r>
              <a:rPr lang="sk-SK" sz="1600" dirty="0" smtClean="0"/>
              <a:t>:  Daniela </a:t>
            </a:r>
            <a:r>
              <a:rPr lang="sk-SK" sz="1600" dirty="0" err="1" smtClean="0"/>
              <a:t>Sykorová</a:t>
            </a:r>
            <a:r>
              <a:rPr lang="sk-SK" sz="1600" dirty="0" smtClean="0"/>
              <a:t>, Simona Lacková, Lucia </a:t>
            </a:r>
            <a:r>
              <a:rPr lang="sk-SK" sz="1600" dirty="0" err="1" smtClean="0"/>
              <a:t>Kotuličová</a:t>
            </a:r>
            <a:r>
              <a:rPr lang="sk-SK" sz="1600" dirty="0" smtClean="0"/>
              <a:t>,</a:t>
            </a:r>
            <a:br>
              <a:rPr lang="sk-SK" sz="1600" dirty="0" smtClean="0"/>
            </a:br>
            <a:r>
              <a:rPr lang="sk-SK" sz="1600" b="1" dirty="0" smtClean="0"/>
              <a:t>Celkový počet zapojených žiakov</a:t>
            </a:r>
            <a:r>
              <a:rPr lang="sk-SK" sz="1600" dirty="0" smtClean="0"/>
              <a:t>: 160</a:t>
            </a:r>
            <a:br>
              <a:rPr lang="sk-SK" sz="1600" dirty="0" smtClean="0"/>
            </a:br>
            <a:endParaRPr lang="sk-SK" sz="16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1197</Words>
  <Application>Microsoft Office PowerPoint</Application>
  <PresentationFormat>Prezentácia na obrazovke (4:3)</PresentationFormat>
  <Paragraphs>67</Paragraphs>
  <Slides>45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45</vt:i4>
      </vt:variant>
    </vt:vector>
  </HeadingPairs>
  <TitlesOfParts>
    <vt:vector size="46" baseType="lpstr">
      <vt:lpstr>Motív Office</vt:lpstr>
      <vt:lpstr>ZELENINA A OVOCIE</vt:lpstr>
      <vt:lpstr>USKUTOČNILI SME:</vt:lpstr>
      <vt:lpstr>Súťažná výstavka vyrezávaných tekvíc</vt:lpstr>
      <vt:lpstr>Snímka 4</vt:lpstr>
      <vt:lpstr>Snímka 5</vt:lpstr>
      <vt:lpstr>Snímka 6</vt:lpstr>
      <vt:lpstr>Prednáška v školskej jedálni</vt:lpstr>
      <vt:lpstr>...o význame ovocia a zeleniny pre naše zdravie</vt:lpstr>
      <vt:lpstr>Pozorne počúvame</vt:lpstr>
      <vt:lpstr>Pripravené dobroty</vt:lpstr>
      <vt:lpstr>Kúzla našej pani kuchárky</vt:lpstr>
      <vt:lpstr>Snímka 12</vt:lpstr>
      <vt:lpstr>Snímka 13</vt:lpstr>
      <vt:lpstr>Snímka 14</vt:lpstr>
      <vt:lpstr>Snímka 15</vt:lpstr>
      <vt:lpstr>Bez slov</vt:lpstr>
      <vt:lpstr>Hádame názvy </vt:lpstr>
      <vt:lpstr>Mňam, zeleninka  a ovocie nám chutia</vt:lpstr>
      <vt:lpstr>Oboznámili sme sa aj s novými druhmi ovocia a zeleniny pri vytváraní prezentácie Abeceda v záhrade, napr:</vt:lpstr>
      <vt:lpstr>Snímka 20</vt:lpstr>
      <vt:lpstr>Daniela Sykorová</vt:lpstr>
      <vt:lpstr>Snímka 22</vt:lpstr>
      <vt:lpstr>                     A   ako avokádo </vt:lpstr>
      <vt:lpstr>                  B ako brokolica </vt:lpstr>
      <vt:lpstr>               C ako cícer</vt:lpstr>
      <vt:lpstr>              D ako durian </vt:lpstr>
      <vt:lpstr>E ako egreš        </vt:lpstr>
      <vt:lpstr>          F ako fazuľa</vt:lpstr>
      <vt:lpstr>             G ako granátové jablko </vt:lpstr>
      <vt:lpstr>                    H AKO HRUŠKA </vt:lpstr>
      <vt:lpstr>                     J ako jablko</vt:lpstr>
      <vt:lpstr>              K ako kapusta </vt:lpstr>
      <vt:lpstr>      L ako limetka </vt:lpstr>
      <vt:lpstr>      M   ako mrkva </vt:lpstr>
      <vt:lpstr>              N ako nektarinka </vt:lpstr>
      <vt:lpstr>               O ako orech </vt:lpstr>
      <vt:lpstr>                P ako pôr </vt:lpstr>
      <vt:lpstr>      R ako reďkovka </vt:lpstr>
      <vt:lpstr>                 S ako slivka </vt:lpstr>
      <vt:lpstr>              T ako tekvica </vt:lpstr>
      <vt:lpstr>            U ako uhorka </vt:lpstr>
      <vt:lpstr>                 V ako višňa </vt:lpstr>
      <vt:lpstr>          Z ako zeler</vt:lpstr>
      <vt:lpstr>Ďakujeme za pozornosť!</vt:lpstr>
      <vt:lpstr>Škola: ZŠ s MŠ Sedlice, Sedlice 3, 08243 Sedlice Kontaktná osoba: Mgr. Gabriela Kotuličová, t.č. 0907130279, e-kontakt: kotulicova139@gmail.com   Téma: ZELENINA A OVOCIE Aktivita: Súťažná výstava vyrezávaných tekvíc, prednáška, ochutnávka, tvorba prezentácií Ročník: 1.-9. Žiaci podieľajúci sa na príspevku:  Daniela Sykorová, Simona Lacková, Lucia Kotuličová, Celkový počet zapojených žiakov: 160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ZELENINA A OVOCIE</dc:title>
  <dc:creator>Gabika</dc:creator>
  <cp:lastModifiedBy>Gabika</cp:lastModifiedBy>
  <cp:revision>10</cp:revision>
  <dcterms:created xsi:type="dcterms:W3CDTF">2013-10-19T17:28:50Z</dcterms:created>
  <dcterms:modified xsi:type="dcterms:W3CDTF">2013-10-19T19:37:40Z</dcterms:modified>
</cp:coreProperties>
</file>